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9CA7-81DD-47BF-9BDB-A71B4D58E4F9}" type="datetimeFigureOut">
              <a:rPr lang="hu-HU" smtClean="0"/>
              <a:pPr/>
              <a:t>2013.02.10.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55A99-AE5C-49E0-A8B2-93427A50546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neonethousand.org/blog/wp-content/uploads/2011/04/Peter-Simon_-Isolation-Iowa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06512"/>
            <a:ext cx="3995936" cy="2751488"/>
          </a:xfrm>
          <a:prstGeom prst="rect">
            <a:avLst/>
          </a:prstGeom>
          <a:noFill/>
        </p:spPr>
      </p:pic>
      <p:pic>
        <p:nvPicPr>
          <p:cNvPr id="1028" name="Picture 4" descr="http://www.artween.com/var/artween/storage/images/artists/tim-dragonhide/fine-art-nudes/isolation/740475-1-eng-US/Isolation_refer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56176" cy="408808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0"/>
            <a:ext cx="7056784" cy="1281385"/>
          </a:xfrm>
        </p:spPr>
        <p:txBody>
          <a:bodyPr>
            <a:normAutofit/>
          </a:bodyPr>
          <a:lstStyle/>
          <a:p>
            <a:r>
              <a:rPr lang="hu-HU" sz="6600" dirty="0" err="1" smtClean="0">
                <a:solidFill>
                  <a:schemeClr val="bg1"/>
                </a:solidFill>
                <a:latin typeface="Comic Sans MS" pitchFamily="66" charset="0"/>
              </a:rPr>
              <a:t>Isolation</a:t>
            </a:r>
            <a:endParaRPr lang="hu-HU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255568" y="6158136"/>
            <a:ext cx="3888432" cy="699864"/>
          </a:xfrm>
        </p:spPr>
        <p:txBody>
          <a:bodyPr>
            <a:normAutofit/>
          </a:bodyPr>
          <a:lstStyle/>
          <a:p>
            <a:r>
              <a:rPr lang="hu-HU" sz="3600" b="1" dirty="0" err="1" smtClean="0">
                <a:solidFill>
                  <a:schemeClr val="bg1"/>
                </a:solidFill>
              </a:rPr>
              <a:t>Hungarian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</a:rPr>
              <a:t>group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s.123rf.com/400wm/400/400/eccolo/eccolo1110/eccolo111000004/10799163-social-isolation-alone-loneliness-illust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24744"/>
            <a:ext cx="2687179" cy="1800200"/>
          </a:xfrm>
          <a:prstGeom prst="rect">
            <a:avLst/>
          </a:prstGeom>
          <a:noFill/>
        </p:spPr>
      </p:pic>
      <p:pic>
        <p:nvPicPr>
          <p:cNvPr id="1032" name="Picture 8" descr="http://apocalypsecometh.com/wp-content/uploads/2013/01/isol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4248472" cy="254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What</a:t>
            </a:r>
            <a:r>
              <a:rPr lang="hu-HU" b="1" dirty="0" smtClean="0"/>
              <a:t> </a:t>
            </a:r>
            <a:r>
              <a:rPr lang="hu-HU" b="1" dirty="0" err="1" smtClean="0"/>
              <a:t>does</a:t>
            </a:r>
            <a:r>
              <a:rPr lang="hu-HU" b="1" dirty="0" smtClean="0"/>
              <a:t> </a:t>
            </a:r>
            <a:r>
              <a:rPr lang="hu-HU" b="1" u="sng" dirty="0" smtClean="0"/>
              <a:t>ISOLATION</a:t>
            </a:r>
            <a:r>
              <a:rPr lang="hu-HU" b="1" dirty="0" smtClean="0"/>
              <a:t> </a:t>
            </a:r>
            <a:r>
              <a:rPr lang="hu-HU" b="1" dirty="0" err="1" smtClean="0"/>
              <a:t>mean</a:t>
            </a:r>
            <a:r>
              <a:rPr lang="hu-HU" b="1" dirty="0" smtClean="0"/>
              <a:t>?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412776"/>
            <a:ext cx="377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Haettenschweiler" pitchFamily="34" charset="0"/>
              </a:rPr>
              <a:t>H</a:t>
            </a:r>
            <a:r>
              <a:rPr lang="en-US" sz="2800" dirty="0" err="1" smtClean="0">
                <a:latin typeface="Haettenschweiler" pitchFamily="34" charset="0"/>
              </a:rPr>
              <a:t>idden</a:t>
            </a:r>
            <a:r>
              <a:rPr lang="en-US" sz="2800" dirty="0" smtClean="0">
                <a:latin typeface="Haettenschweiler" pitchFamily="34" charset="0"/>
              </a:rPr>
              <a:t> village in the middle of the jungle</a:t>
            </a:r>
            <a:r>
              <a:rPr lang="hu-HU" sz="2800" dirty="0" smtClean="0">
                <a:latin typeface="Haettenschweiler" pitchFamily="34" charset="0"/>
              </a:rPr>
              <a:t>?</a:t>
            </a:r>
            <a:endParaRPr lang="hu-HU" sz="2800" dirty="0">
              <a:latin typeface="Haettenschweiler" pitchFamily="34" charset="0"/>
            </a:endParaRPr>
          </a:p>
        </p:txBody>
      </p:sp>
      <p:pic>
        <p:nvPicPr>
          <p:cNvPr id="1026" name="Picture 2" descr="https://encrypted-tbn1.gstatic.com/images?q=tbn:ANd9GcQyQcaQ3W-MoijhgvAiBU-9w9PVXh-7fGDHL0e7N5jTM17ySBsz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960440" cy="2972497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4355976" y="3356992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latin typeface="Haettenschweiler" pitchFamily="34" charset="0"/>
              </a:rPr>
              <a:t>OR</a:t>
            </a:r>
            <a:endParaRPr lang="hu-HU" sz="3600" dirty="0">
              <a:latin typeface="Haettenschweiler" pitchFamily="34" charset="0"/>
            </a:endParaRPr>
          </a:p>
        </p:txBody>
      </p:sp>
      <p:pic>
        <p:nvPicPr>
          <p:cNvPr id="1028" name="Picture 4" descr="http://acidcow.com/pics/20100923/skylines_of_large_cities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923928" cy="2893576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6084168" y="1628800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latin typeface="Haettenschweiler" pitchFamily="34" charset="0"/>
              </a:rPr>
              <a:t>Crowded</a:t>
            </a:r>
            <a:r>
              <a:rPr lang="hu-HU" sz="2800" dirty="0" smtClean="0">
                <a:latin typeface="Haettenschweiler" pitchFamily="34" charset="0"/>
              </a:rPr>
              <a:t> City?</a:t>
            </a:r>
            <a:endParaRPr lang="hu-HU" sz="2800" dirty="0">
              <a:latin typeface="Haettenschweiler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9592" y="580526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Natural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Isolation</a:t>
            </a:r>
            <a:r>
              <a:rPr lang="hu-HU" sz="2400" b="1" dirty="0" smtClean="0"/>
              <a:t>                                          </a:t>
            </a:r>
            <a:r>
              <a:rPr lang="hu-HU" sz="2400" b="1" dirty="0" err="1" smtClean="0"/>
              <a:t>Social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Isolation</a:t>
            </a:r>
            <a:r>
              <a:rPr lang="hu-HU" sz="2400" b="1" dirty="0" smtClean="0"/>
              <a:t>  </a:t>
            </a:r>
            <a:endParaRPr lang="hu-HU" sz="2400" b="1" dirty="0"/>
          </a:p>
        </p:txBody>
      </p:sp>
      <p:sp>
        <p:nvSpPr>
          <p:cNvPr id="10" name="Balra-jobbra nyíl 9"/>
          <p:cNvSpPr/>
          <p:nvPr/>
        </p:nvSpPr>
        <p:spPr>
          <a:xfrm>
            <a:off x="3995936" y="5805264"/>
            <a:ext cx="1216152" cy="484632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b="1" dirty="0" err="1" smtClean="0"/>
              <a:t>Natural</a:t>
            </a:r>
            <a:r>
              <a:rPr lang="hu-HU" b="1" dirty="0" smtClean="0"/>
              <a:t> </a:t>
            </a:r>
            <a:r>
              <a:rPr lang="hu-HU" b="1" dirty="0" err="1" smtClean="0"/>
              <a:t>Isolation</a:t>
            </a:r>
            <a:endParaRPr lang="hu-HU" b="1" dirty="0"/>
          </a:p>
        </p:txBody>
      </p:sp>
      <p:pic>
        <p:nvPicPr>
          <p:cNvPr id="15362" name="Picture 2" descr="http://zoldter.files.wordpress.com/2010/07/pingualuit.jpg?w=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4461891" cy="2948559"/>
          </a:xfrm>
          <a:prstGeom prst="rect">
            <a:avLst/>
          </a:prstGeom>
          <a:noFill/>
        </p:spPr>
      </p:pic>
      <p:pic>
        <p:nvPicPr>
          <p:cNvPr id="15364" name="Picture 4" descr="http://n2.9cloud.us/188/glad_that_nature_isolated_this_piec_1303637366.315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502" y="3890019"/>
            <a:ext cx="3961498" cy="2967981"/>
          </a:xfrm>
          <a:prstGeom prst="rect">
            <a:avLst/>
          </a:prstGeom>
          <a:noFill/>
        </p:spPr>
      </p:pic>
      <p:pic>
        <p:nvPicPr>
          <p:cNvPr id="15366" name="Picture 6" descr="http://www.shannontech.com/ParkVision/IsleRoyale/IR-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4569"/>
            <a:ext cx="4499992" cy="2993431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6012160" y="155679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Franklin Gothic Heavy" pitchFamily="34" charset="0"/>
              </a:rPr>
              <a:t>Is </a:t>
            </a:r>
            <a:r>
              <a:rPr lang="hu-HU" sz="2800" b="1" dirty="0" err="1" smtClean="0">
                <a:latin typeface="Franklin Gothic Heavy" pitchFamily="34" charset="0"/>
              </a:rPr>
              <a:t>it</a:t>
            </a:r>
            <a:r>
              <a:rPr lang="hu-HU" sz="2800" b="1" dirty="0" smtClean="0">
                <a:latin typeface="Franklin Gothic Heavy" pitchFamily="34" charset="0"/>
              </a:rPr>
              <a:t> </a:t>
            </a:r>
            <a:r>
              <a:rPr lang="hu-HU" sz="2800" b="1" dirty="0" err="1" smtClean="0">
                <a:latin typeface="Franklin Gothic Heavy" pitchFamily="34" charset="0"/>
              </a:rPr>
              <a:t>advantegous</a:t>
            </a:r>
            <a:r>
              <a:rPr lang="hu-HU" sz="2800" b="1" dirty="0" smtClean="0">
                <a:latin typeface="Franklin Gothic Heavy" pitchFamily="34" charset="0"/>
              </a:rPr>
              <a:t> </a:t>
            </a:r>
            <a:r>
              <a:rPr lang="hu-HU" sz="2800" b="1" dirty="0" err="1" smtClean="0">
                <a:latin typeface="Franklin Gothic Heavy" pitchFamily="34" charset="0"/>
              </a:rPr>
              <a:t>for</a:t>
            </a:r>
            <a:r>
              <a:rPr lang="hu-HU" sz="2800" b="1" dirty="0" smtClean="0">
                <a:latin typeface="Franklin Gothic Heavy" pitchFamily="34" charset="0"/>
              </a:rPr>
              <a:t> </a:t>
            </a:r>
            <a:r>
              <a:rPr lang="hu-HU" sz="2800" b="1" dirty="0" err="1" smtClean="0">
                <a:latin typeface="Franklin Gothic Heavy" pitchFamily="34" charset="0"/>
              </a:rPr>
              <a:t>the</a:t>
            </a:r>
            <a:r>
              <a:rPr lang="hu-HU" sz="2800" b="1" dirty="0" smtClean="0">
                <a:latin typeface="Franklin Gothic Heavy" pitchFamily="34" charset="0"/>
              </a:rPr>
              <a:t> </a:t>
            </a:r>
            <a:r>
              <a:rPr lang="hu-HU" sz="2800" b="1" dirty="0" err="1" smtClean="0">
                <a:latin typeface="Franklin Gothic Heavy" pitchFamily="34" charset="0"/>
              </a:rPr>
              <a:t>nature</a:t>
            </a:r>
            <a:r>
              <a:rPr lang="hu-HU" sz="2800" b="1" dirty="0" smtClean="0">
                <a:latin typeface="Franklin Gothic Heavy" pitchFamily="34" charset="0"/>
              </a:rPr>
              <a:t>?</a:t>
            </a:r>
            <a:endParaRPr lang="hu-HU" sz="2800" b="1" dirty="0">
              <a:latin typeface="Franklin Gothic Heavy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1520" y="263691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 err="1" smtClean="0">
                <a:solidFill>
                  <a:schemeClr val="bg1"/>
                </a:solidFill>
                <a:latin typeface="Copperplate Gothic Bold" pitchFamily="34" charset="0"/>
              </a:rPr>
              <a:t>Should</a:t>
            </a:r>
            <a:r>
              <a:rPr lang="hu-HU" sz="7200" b="1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hu-HU" sz="7200" b="1" dirty="0" err="1" smtClean="0">
                <a:solidFill>
                  <a:schemeClr val="bg1"/>
                </a:solidFill>
                <a:latin typeface="Copperplate Gothic Bold" pitchFamily="34" charset="0"/>
              </a:rPr>
              <a:t>we</a:t>
            </a:r>
            <a:r>
              <a:rPr lang="hu-HU" sz="7200" b="1" dirty="0" smtClean="0">
                <a:solidFill>
                  <a:schemeClr val="bg1"/>
                </a:solidFill>
                <a:latin typeface="Copperplate Gothic Bold" pitchFamily="34" charset="0"/>
              </a:rPr>
              <a:t> go </a:t>
            </a:r>
            <a:r>
              <a:rPr lang="hu-HU" sz="7200" b="1" dirty="0" err="1" smtClean="0">
                <a:solidFill>
                  <a:schemeClr val="bg1"/>
                </a:solidFill>
                <a:latin typeface="Copperplate Gothic Bold" pitchFamily="34" charset="0"/>
              </a:rPr>
              <a:t>there</a:t>
            </a:r>
            <a:r>
              <a:rPr lang="hu-HU" sz="7200" b="1" dirty="0" smtClean="0">
                <a:solidFill>
                  <a:schemeClr val="bg1"/>
                </a:solidFill>
                <a:latin typeface="Copperplate Gothic Bold" pitchFamily="34" charset="0"/>
              </a:rPr>
              <a:t>?</a:t>
            </a:r>
            <a:endParaRPr lang="hu-HU" sz="7200" b="1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9" dur="123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0" dur="123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2" dur="123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764704" y="0"/>
            <a:ext cx="8229600" cy="1143000"/>
          </a:xfrm>
        </p:spPr>
        <p:txBody>
          <a:bodyPr/>
          <a:lstStyle/>
          <a:p>
            <a:r>
              <a:rPr lang="hu-HU" b="1" dirty="0" err="1" smtClean="0"/>
              <a:t>Social</a:t>
            </a:r>
            <a:r>
              <a:rPr lang="hu-HU" b="1" dirty="0" smtClean="0"/>
              <a:t> </a:t>
            </a:r>
            <a:r>
              <a:rPr lang="hu-HU" b="1" dirty="0" err="1" smtClean="0"/>
              <a:t>isolation</a:t>
            </a:r>
            <a:endParaRPr lang="hu-HU" b="1" dirty="0"/>
          </a:p>
        </p:txBody>
      </p:sp>
      <p:pic>
        <p:nvPicPr>
          <p:cNvPr id="16386" name="Picture 2" descr="http://brainability.org/wp-content/uploads/2012/10/Social-Iso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2857500" cy="2181226"/>
          </a:xfrm>
          <a:prstGeom prst="rect">
            <a:avLst/>
          </a:prstGeom>
          <a:noFill/>
        </p:spPr>
      </p:pic>
      <p:pic>
        <p:nvPicPr>
          <p:cNvPr id="16388" name="Picture 4" descr="http://news.sciencemag.org/sciencenow/assets/2008/09/17/20089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286250" cy="3495675"/>
          </a:xfrm>
          <a:prstGeom prst="rect">
            <a:avLst/>
          </a:prstGeom>
          <a:noFill/>
        </p:spPr>
      </p:pic>
      <p:pic>
        <p:nvPicPr>
          <p:cNvPr id="16390" name="Picture 6" descr="http://www.stepbystep.com/wp-content/uploads/2012/09/How-to-Accept-Social-Isolation-for-Targeted-Individuals-400x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188989" cy="2387725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827584" y="3356992"/>
            <a:ext cx="3738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Isolated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by</a:t>
            </a:r>
            <a:r>
              <a:rPr lang="hu-HU" sz="2400" b="1" dirty="0" smtClean="0"/>
              <a:t>: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color</a:t>
            </a:r>
            <a:r>
              <a:rPr lang="hu-HU" sz="2400" dirty="0" smtClean="0"/>
              <a:t> of </a:t>
            </a:r>
            <a:r>
              <a:rPr lang="hu-HU" sz="2400" dirty="0" err="1" smtClean="0"/>
              <a:t>skin</a:t>
            </a:r>
            <a:endParaRPr lang="hu-HU" sz="2400" dirty="0" smtClean="0"/>
          </a:p>
          <a:p>
            <a:r>
              <a:rPr lang="hu-HU" sz="2400" dirty="0" smtClean="0"/>
              <a:t>	         </a:t>
            </a:r>
            <a:r>
              <a:rPr lang="hu-HU" sz="2400" dirty="0" err="1" smtClean="0"/>
              <a:t>religion</a:t>
            </a:r>
            <a:endParaRPr lang="hu-HU" sz="2400" dirty="0" smtClean="0"/>
          </a:p>
          <a:p>
            <a:r>
              <a:rPr lang="hu-HU" sz="2400" dirty="0" smtClean="0"/>
              <a:t>	         </a:t>
            </a:r>
            <a:r>
              <a:rPr lang="hu-HU" sz="2400" dirty="0" err="1" smtClean="0"/>
              <a:t>mentality</a:t>
            </a:r>
            <a:endParaRPr lang="hu-HU" sz="2400" dirty="0" smtClean="0"/>
          </a:p>
          <a:p>
            <a:r>
              <a:rPr lang="hu-HU" sz="2400" dirty="0" smtClean="0"/>
              <a:t>	         </a:t>
            </a:r>
            <a:r>
              <a:rPr lang="hu-HU" sz="2400" dirty="0" err="1" smtClean="0"/>
              <a:t>income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5085184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Results</a:t>
            </a:r>
            <a:r>
              <a:rPr lang="hu-HU" sz="2400" b="1" dirty="0" smtClean="0"/>
              <a:t>: </a:t>
            </a:r>
            <a:r>
              <a:rPr lang="hu-HU" sz="2400" dirty="0" err="1" smtClean="0"/>
              <a:t>suicide</a:t>
            </a:r>
            <a:r>
              <a:rPr lang="hu-HU" sz="2400" dirty="0" smtClean="0"/>
              <a:t> (</a:t>
            </a:r>
            <a:r>
              <a:rPr lang="hu-HU" sz="2400" dirty="0" err="1" smtClean="0"/>
              <a:t>extreme</a:t>
            </a:r>
            <a:r>
              <a:rPr lang="hu-HU" sz="2400" dirty="0" smtClean="0"/>
              <a:t> </a:t>
            </a:r>
            <a:r>
              <a:rPr lang="hu-HU" sz="2400" dirty="0" err="1" smtClean="0"/>
              <a:t>case</a:t>
            </a:r>
            <a:r>
              <a:rPr lang="hu-HU" sz="2400" dirty="0" smtClean="0"/>
              <a:t>)</a:t>
            </a:r>
          </a:p>
          <a:p>
            <a:r>
              <a:rPr lang="hu-HU" sz="2400" dirty="0" smtClean="0"/>
              <a:t>	  </a:t>
            </a:r>
            <a:r>
              <a:rPr lang="hu-HU" sz="2400" dirty="0" err="1" smtClean="0"/>
              <a:t>sleep</a:t>
            </a:r>
            <a:r>
              <a:rPr lang="hu-HU" sz="2400" dirty="0" smtClean="0"/>
              <a:t> </a:t>
            </a:r>
            <a:r>
              <a:rPr lang="hu-HU" sz="2400" dirty="0" err="1" smtClean="0"/>
              <a:t>problems</a:t>
            </a:r>
            <a:endParaRPr lang="hu-HU" sz="2400" dirty="0" smtClean="0"/>
          </a:p>
          <a:p>
            <a:r>
              <a:rPr lang="hu-HU" sz="2400" dirty="0" smtClean="0"/>
              <a:t>	  </a:t>
            </a:r>
            <a:r>
              <a:rPr lang="hu-HU" sz="2400" dirty="0" err="1" smtClean="0"/>
              <a:t>extreme</a:t>
            </a:r>
            <a:r>
              <a:rPr lang="hu-HU" sz="2400" dirty="0" smtClean="0"/>
              <a:t> </a:t>
            </a:r>
            <a:r>
              <a:rPr lang="hu-HU" sz="2400" dirty="0" err="1" smtClean="0"/>
              <a:t>sadness</a:t>
            </a:r>
            <a:endParaRPr lang="hu-HU" sz="2400" dirty="0" smtClean="0"/>
          </a:p>
          <a:p>
            <a:r>
              <a:rPr lang="hu-HU" sz="2400" dirty="0" smtClean="0"/>
              <a:t>	  </a:t>
            </a:r>
            <a:r>
              <a:rPr lang="hu-HU" sz="2400" dirty="0" err="1" smtClean="0"/>
              <a:t>desire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do</a:t>
            </a:r>
            <a:r>
              <a:rPr lang="hu-HU" sz="2400" dirty="0" smtClean="0"/>
              <a:t> </a:t>
            </a:r>
            <a:r>
              <a:rPr lang="hu-HU" sz="2400" dirty="0" err="1" smtClean="0"/>
              <a:t>nothing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8229600" cy="1143000"/>
          </a:xfrm>
        </p:spPr>
        <p:txBody>
          <a:bodyPr/>
          <a:lstStyle/>
          <a:p>
            <a:r>
              <a:rPr lang="hu-HU" b="1" dirty="0" err="1" smtClean="0"/>
              <a:t>Isolation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past</a:t>
            </a:r>
            <a:endParaRPr lang="hu-HU" b="1" dirty="0"/>
          </a:p>
        </p:txBody>
      </p:sp>
      <p:pic>
        <p:nvPicPr>
          <p:cNvPr id="17410" name="Picture 2" descr="http://outside.mfor.hu/mfor/images/vas_100503_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60240" cy="2377542"/>
          </a:xfrm>
          <a:prstGeom prst="rect">
            <a:avLst/>
          </a:prstGeom>
          <a:noFill/>
        </p:spPr>
      </p:pic>
      <p:pic>
        <p:nvPicPr>
          <p:cNvPr id="17412" name="Picture 4" descr="http://www.hegykoikirandulas.hu/kepek/hegyko/vasfuggony_emlekhely/vasfuggony_harmadik_idosz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3350"/>
            <a:ext cx="4352925" cy="2914650"/>
          </a:xfrm>
          <a:prstGeom prst="rect">
            <a:avLst/>
          </a:prstGeom>
          <a:noFill/>
        </p:spPr>
      </p:pic>
      <p:pic>
        <p:nvPicPr>
          <p:cNvPr id="17414" name="Picture 6" descr="http://static1.origos.hu/i/0707/20070704horngyul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4644008" cy="3044406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3131840" y="4797152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1989</a:t>
            </a:r>
            <a:endParaRPr lang="hu-HU" sz="4800" b="1" dirty="0">
              <a:solidFill>
                <a:schemeClr val="bg1"/>
              </a:solidFill>
            </a:endParaRPr>
          </a:p>
        </p:txBody>
      </p:sp>
      <p:pic>
        <p:nvPicPr>
          <p:cNvPr id="17418" name="Picture 10" descr="http://www.mult-kor.hu/image/article/main/.460x310/25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4191000" cy="2514600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2699792" y="1412776"/>
            <a:ext cx="2263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err="1" smtClean="0">
                <a:latin typeface="Haettenschweiler" pitchFamily="34" charset="0"/>
              </a:rPr>
              <a:t>Iron</a:t>
            </a:r>
            <a:r>
              <a:rPr lang="hu-HU" sz="4400" dirty="0" smtClean="0">
                <a:latin typeface="Haettenschweiler" pitchFamily="34" charset="0"/>
              </a:rPr>
              <a:t> </a:t>
            </a:r>
            <a:r>
              <a:rPr lang="hu-HU" sz="4400" dirty="0" err="1" smtClean="0">
                <a:latin typeface="Haettenschweiler" pitchFamily="34" charset="0"/>
              </a:rPr>
              <a:t>Curtain</a:t>
            </a:r>
            <a:endParaRPr lang="hu-HU" sz="4400" dirty="0">
              <a:latin typeface="Haettenschweiler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079169" y="2204864"/>
            <a:ext cx="3606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Chances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get</a:t>
            </a:r>
            <a:r>
              <a:rPr lang="hu-HU" sz="2400" dirty="0" smtClean="0"/>
              <a:t> over</a:t>
            </a:r>
          </a:p>
          <a:p>
            <a:r>
              <a:rPr lang="hu-HU" sz="2400" dirty="0" err="1" smtClean="0"/>
              <a:t>Rules</a:t>
            </a:r>
            <a:endParaRPr lang="hu-HU" sz="2400" dirty="0" smtClean="0"/>
          </a:p>
          <a:p>
            <a:r>
              <a:rPr lang="hu-HU" sz="2400" dirty="0" smtClean="0"/>
              <a:t>Life </a:t>
            </a:r>
            <a:r>
              <a:rPr lang="hu-HU" sz="2400" dirty="0" err="1" smtClean="0"/>
              <a:t>behind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Iron</a:t>
            </a:r>
            <a:r>
              <a:rPr lang="hu-HU" sz="2400" dirty="0" smtClean="0"/>
              <a:t> </a:t>
            </a:r>
            <a:r>
              <a:rPr lang="hu-HU" sz="2400" dirty="0" err="1" smtClean="0"/>
              <a:t>Curtain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www.univerzalek.hu/wp-content/uploads/2012/05/siketfaj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2615152" cy="292470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Isolated</a:t>
            </a:r>
            <a:r>
              <a:rPr lang="hu-HU" b="1" dirty="0" smtClean="0"/>
              <a:t> </a:t>
            </a:r>
            <a:r>
              <a:rPr lang="hu-HU" b="1" dirty="0" err="1" smtClean="0"/>
              <a:t>nature</a:t>
            </a:r>
            <a:r>
              <a:rPr lang="hu-HU" b="1" dirty="0" smtClean="0"/>
              <a:t> </a:t>
            </a:r>
            <a:r>
              <a:rPr lang="hu-HU" b="1" dirty="0" err="1" smtClean="0"/>
              <a:t>behind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Iron</a:t>
            </a:r>
            <a:r>
              <a:rPr lang="hu-HU" b="1" dirty="0" smtClean="0"/>
              <a:t> </a:t>
            </a:r>
            <a:r>
              <a:rPr lang="hu-HU" b="1" dirty="0" err="1" smtClean="0"/>
              <a:t>Curtain</a:t>
            </a:r>
            <a:endParaRPr lang="hu-HU" b="1" dirty="0"/>
          </a:p>
        </p:txBody>
      </p:sp>
      <p:pic>
        <p:nvPicPr>
          <p:cNvPr id="18434" name="Picture 2" descr="http://termeszetbarat.hu/images/staticfilesimage/kunos/vasfuggon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810000" cy="285750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95536" y="3645024"/>
            <a:ext cx="3516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solidFill>
                  <a:schemeClr val="bg1"/>
                </a:solidFill>
              </a:rPr>
              <a:t>Birches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</a:rPr>
              <a:t>grow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</a:rPr>
              <a:t>behind</a:t>
            </a:r>
            <a:r>
              <a:rPr lang="hu-HU" sz="2800" dirty="0" smtClean="0">
                <a:solidFill>
                  <a:schemeClr val="bg1"/>
                </a:solidFill>
              </a:rPr>
              <a:t> IC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355976" y="1628800"/>
            <a:ext cx="28083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err="1" smtClean="0"/>
              <a:t>Only</a:t>
            </a:r>
            <a:r>
              <a:rPr lang="hu-HU" sz="2800" dirty="0" smtClean="0"/>
              <a:t> a </a:t>
            </a:r>
            <a:r>
              <a:rPr lang="hu-HU" sz="2800" dirty="0" err="1" smtClean="0"/>
              <a:t>few</a:t>
            </a:r>
            <a:r>
              <a:rPr lang="hu-HU" sz="2800" dirty="0" smtClean="0"/>
              <a:t> </a:t>
            </a:r>
            <a:r>
              <a:rPr lang="hu-HU" sz="2800" dirty="0" err="1" smtClean="0"/>
              <a:t>people</a:t>
            </a:r>
            <a:r>
              <a:rPr lang="hu-HU" sz="2800" dirty="0" smtClean="0"/>
              <a:t> had </a:t>
            </a:r>
            <a:r>
              <a:rPr lang="en-US" sz="2800" dirty="0" smtClean="0"/>
              <a:t>borderland authority</a:t>
            </a:r>
            <a:endParaRPr lang="hu-HU" sz="2800" dirty="0"/>
          </a:p>
        </p:txBody>
      </p:sp>
      <p:pic>
        <p:nvPicPr>
          <p:cNvPr id="18436" name="Picture 4" descr="http://www.kerekparturak.hu/harmashatar2010/DSC02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040"/>
            <a:ext cx="4352925" cy="2914650"/>
          </a:xfrm>
          <a:prstGeom prst="rect">
            <a:avLst/>
          </a:prstGeom>
          <a:noFill/>
        </p:spPr>
      </p:pic>
      <p:pic>
        <p:nvPicPr>
          <p:cNvPr id="18438" name="Picture 6" descr="http://retronom.hu/files/images/Hatarsav.thumbn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268760"/>
            <a:ext cx="1621223" cy="2204865"/>
          </a:xfrm>
          <a:prstGeom prst="rect">
            <a:avLst/>
          </a:prstGeom>
          <a:noFill/>
        </p:spPr>
      </p:pic>
      <p:pic>
        <p:nvPicPr>
          <p:cNvPr id="18440" name="Picture 8" descr="http://www.claudiushotel.hu/images/sajat/latnivalok/irottk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156619"/>
            <a:ext cx="2736304" cy="3652965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0" y="5733256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u="sng" dirty="0" smtClean="0"/>
              <a:t>The </a:t>
            </a:r>
            <a:r>
              <a:rPr lang="hu-HU" sz="2400" u="sng" dirty="0" err="1" smtClean="0"/>
              <a:t>second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highest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point</a:t>
            </a:r>
            <a:r>
              <a:rPr lang="hu-HU" sz="2400" u="sng" dirty="0" smtClean="0"/>
              <a:t> of Hungary </a:t>
            </a:r>
            <a:r>
              <a:rPr lang="hu-HU" sz="2400" u="sng" dirty="0" err="1" smtClean="0"/>
              <a:t>was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isolated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too</a:t>
            </a:r>
            <a:endParaRPr lang="hu-HU" sz="2400" u="sng" dirty="0"/>
          </a:p>
        </p:txBody>
      </p:sp>
      <p:pic>
        <p:nvPicPr>
          <p:cNvPr id="11" name="il_fi" descr="http://web.t-online.hu/otamas/vasf_koszeg.jpg"/>
          <p:cNvPicPr/>
          <p:nvPr/>
        </p:nvPicPr>
        <p:blipFill>
          <a:blip r:embed="rId7" cstate="print"/>
          <a:srcRect t="7180" r="35379" b="57440"/>
          <a:stretch>
            <a:fillRect/>
          </a:stretch>
        </p:blipFill>
        <p:spPr bwMode="auto">
          <a:xfrm>
            <a:off x="5076056" y="3933056"/>
            <a:ext cx="3400772" cy="26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Is </a:t>
            </a:r>
            <a:r>
              <a:rPr lang="hu-HU" b="1" dirty="0" err="1" smtClean="0"/>
              <a:t>it</a:t>
            </a:r>
            <a:r>
              <a:rPr lang="hu-HU" b="1" dirty="0" smtClean="0"/>
              <a:t> </a:t>
            </a:r>
            <a:r>
              <a:rPr lang="hu-HU" b="1" dirty="0" err="1" smtClean="0"/>
              <a:t>possible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break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walls</a:t>
            </a:r>
            <a:r>
              <a:rPr lang="hu-HU" b="1" dirty="0" smtClean="0"/>
              <a:t>?</a:t>
            </a:r>
            <a:endParaRPr lang="hu-HU" b="1" dirty="0"/>
          </a:p>
        </p:txBody>
      </p:sp>
      <p:pic>
        <p:nvPicPr>
          <p:cNvPr id="19458" name="Picture 2" descr="http://www.bbc.co.uk/hungarian/article_020821_german_elections/images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857500" cy="2857500"/>
          </a:xfrm>
          <a:prstGeom prst="rect">
            <a:avLst/>
          </a:prstGeom>
          <a:noFill/>
        </p:spPr>
      </p:pic>
      <p:pic>
        <p:nvPicPr>
          <p:cNvPr id="19460" name="Picture 4" descr="http://static.nol.hu/media/picture/44/12/10/000101244-5342-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133725" cy="3905251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23528" y="5085184"/>
            <a:ext cx="2736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/>
              <a:t>Once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we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could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break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them</a:t>
            </a:r>
            <a:r>
              <a:rPr lang="hu-HU" sz="3200" b="1" dirty="0" smtClean="0"/>
              <a:t>!</a:t>
            </a:r>
            <a:endParaRPr lang="hu-HU" sz="32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75856" y="2708920"/>
            <a:ext cx="159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b="1" dirty="0" smtClean="0"/>
              <a:t>SO</a:t>
            </a:r>
            <a:endParaRPr lang="hu-HU" sz="9600" b="1" dirty="0"/>
          </a:p>
        </p:txBody>
      </p:sp>
      <p:pic>
        <p:nvPicPr>
          <p:cNvPr id="19462" name="Picture 6" descr="http://www.szerelmeseknek.hu/images_szerelmes/kepek/szerelmes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5" y="2060848"/>
            <a:ext cx="4352925" cy="3495675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7164288" y="1628800"/>
            <a:ext cx="72008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4716016" y="5733256"/>
            <a:ext cx="4632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err="1" smtClean="0"/>
              <a:t>Let’s</a:t>
            </a:r>
            <a:r>
              <a:rPr lang="hu-HU" sz="4800" b="1" dirty="0" smtClean="0"/>
              <a:t> </a:t>
            </a:r>
            <a:r>
              <a:rPr lang="hu-HU" sz="4400" b="1" dirty="0" err="1" smtClean="0"/>
              <a:t>break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them</a:t>
            </a:r>
            <a:r>
              <a:rPr lang="hu-HU" sz="4800" b="1" dirty="0" smtClean="0"/>
              <a:t>!</a:t>
            </a:r>
            <a:endParaRPr lang="hu-H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9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4.bp.blogspot.com/-k7C5oB1c_Uo/TqKmqJEmNRI/AAAAAAAAALY/scXfUc7VJdw/s1600/kapcsol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104456" cy="46997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861048"/>
            <a:ext cx="5904656" cy="1143000"/>
          </a:xfrm>
        </p:spPr>
        <p:txBody>
          <a:bodyPr>
            <a:noAutofit/>
          </a:bodyPr>
          <a:lstStyle/>
          <a:p>
            <a:r>
              <a:rPr lang="hu-HU" sz="7200" b="1" dirty="0" err="1" smtClean="0"/>
              <a:t>Thank</a:t>
            </a:r>
            <a:r>
              <a:rPr lang="hu-HU" sz="7200" b="1" dirty="0" smtClean="0"/>
              <a:t> </a:t>
            </a:r>
            <a:r>
              <a:rPr lang="hu-HU" sz="7200" b="1" dirty="0" err="1" smtClean="0"/>
              <a:t>you</a:t>
            </a:r>
            <a:r>
              <a:rPr lang="hu-HU" sz="7200" b="1" dirty="0" smtClean="0"/>
              <a:t> </a:t>
            </a:r>
            <a:r>
              <a:rPr lang="hu-HU" sz="7200" b="1" dirty="0" err="1" smtClean="0"/>
              <a:t>for</a:t>
            </a:r>
            <a:r>
              <a:rPr lang="hu-HU" sz="7200" b="1" dirty="0" smtClean="0"/>
              <a:t> </a:t>
            </a:r>
            <a:r>
              <a:rPr lang="hu-HU" sz="7200" b="1" dirty="0" err="1" smtClean="0"/>
              <a:t>your</a:t>
            </a:r>
            <a:r>
              <a:rPr lang="hu-HU" sz="7200" b="1" dirty="0" smtClean="0"/>
              <a:t> </a:t>
            </a:r>
            <a:r>
              <a:rPr lang="hu-HU" sz="7200" b="1" dirty="0" err="1" smtClean="0"/>
              <a:t>attention</a:t>
            </a:r>
            <a:r>
              <a:rPr lang="hu-HU" sz="7200" b="1" dirty="0" smtClean="0"/>
              <a:t>! </a:t>
            </a:r>
            <a:r>
              <a:rPr lang="hu-HU" sz="7200" b="1" dirty="0" smtClean="0">
                <a:sym typeface="Wingdings" pitchFamily="2" charset="2"/>
              </a:rPr>
              <a:t></a:t>
            </a:r>
            <a:endParaRPr lang="hu-HU" sz="7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84168" y="5805264"/>
            <a:ext cx="2720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err="1" smtClean="0">
                <a:latin typeface="Freestyle Script" pitchFamily="66" charset="0"/>
              </a:rPr>
              <a:t>Hungarian</a:t>
            </a:r>
            <a:r>
              <a:rPr lang="hu-HU" sz="4800" b="1" dirty="0" smtClean="0">
                <a:latin typeface="Freestyle Script" pitchFamily="66" charset="0"/>
              </a:rPr>
              <a:t> </a:t>
            </a:r>
            <a:r>
              <a:rPr lang="hu-HU" sz="4800" b="1" dirty="0" err="1" smtClean="0">
                <a:latin typeface="Freestyle Script" pitchFamily="66" charset="0"/>
              </a:rPr>
              <a:t>group</a:t>
            </a:r>
            <a:endParaRPr lang="hu-HU" sz="4800" b="1" dirty="0">
              <a:latin typeface="Freestyle Script" pitchFamily="66" charset="0"/>
            </a:endParaRPr>
          </a:p>
        </p:txBody>
      </p:sp>
      <p:pic>
        <p:nvPicPr>
          <p:cNvPr id="20482" name="Picture 2" descr="http://images.vilpi.multiply.com/image/1/photos/444/300x300/10/emberikapcsoo.jpg?et=sscdOsq8bvUKQLTsGXsgWg&amp;nmid=289283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20688"/>
            <a:ext cx="1800200" cy="165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127</Words>
  <Application>Microsoft Office PowerPoint</Application>
  <PresentationFormat>Diavetítés a képernyőre (4:3 oldalarány)</PresentationFormat>
  <Paragraphs>35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Isolation</vt:lpstr>
      <vt:lpstr>What does ISOLATION mean?</vt:lpstr>
      <vt:lpstr>Natural Isolation</vt:lpstr>
      <vt:lpstr>Social isolation</vt:lpstr>
      <vt:lpstr>Isolation in the past</vt:lpstr>
      <vt:lpstr>Isolated nature behind the Iron Curtain</vt:lpstr>
      <vt:lpstr>Is it possible to break the walls?</vt:lpstr>
      <vt:lpstr>Thank you for your attention!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</dc:title>
  <dc:creator>User</dc:creator>
  <cp:lastModifiedBy>User</cp:lastModifiedBy>
  <cp:revision>21</cp:revision>
  <dcterms:created xsi:type="dcterms:W3CDTF">2013-02-05T19:39:54Z</dcterms:created>
  <dcterms:modified xsi:type="dcterms:W3CDTF">2013-02-10T10:09:46Z</dcterms:modified>
</cp:coreProperties>
</file>